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7"/>
  </p:notesMasterIdLst>
  <p:handoutMasterIdLst>
    <p:handoutMasterId r:id="rId28"/>
  </p:handoutMasterIdLst>
  <p:sldIdLst>
    <p:sldId id="288" r:id="rId5"/>
    <p:sldId id="292" r:id="rId6"/>
    <p:sldId id="293" r:id="rId7"/>
    <p:sldId id="303" r:id="rId8"/>
    <p:sldId id="294" r:id="rId9"/>
    <p:sldId id="308" r:id="rId10"/>
    <p:sldId id="298" r:id="rId11"/>
    <p:sldId id="309" r:id="rId12"/>
    <p:sldId id="310" r:id="rId13"/>
    <p:sldId id="311" r:id="rId14"/>
    <p:sldId id="312" r:id="rId15"/>
    <p:sldId id="313" r:id="rId16"/>
    <p:sldId id="315" r:id="rId17"/>
    <p:sldId id="317" r:id="rId18"/>
    <p:sldId id="297" r:id="rId19"/>
    <p:sldId id="314" r:id="rId20"/>
    <p:sldId id="306" r:id="rId21"/>
    <p:sldId id="299" r:id="rId22"/>
    <p:sldId id="302" r:id="rId23"/>
    <p:sldId id="296" r:id="rId24"/>
    <p:sldId id="279" r:id="rId25"/>
    <p:sldId id="278" r:id="rId26"/>
  </p:sldIdLst>
  <p:sldSz cx="9144000" cy="6858000" type="screen4x3"/>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83735" autoAdjust="0"/>
  </p:normalViewPr>
  <p:slideViewPr>
    <p:cSldViewPr snapToGrid="0" showGuides="1">
      <p:cViewPr varScale="1">
        <p:scale>
          <a:sx n="93" d="100"/>
          <a:sy n="93" d="100"/>
        </p:scale>
        <p:origin x="966"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1/5/2018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415525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2624077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a:t>
            </a:r>
            <a:r>
              <a:rPr lang="en-US" baseline="0" dirty="0" smtClean="0">
                <a:solidFill>
                  <a:srgbClr val="444444"/>
                </a:solidFill>
                <a:latin typeface="Source Sans Pro"/>
              </a:rPr>
              <a:t> nomenclature</a:t>
            </a:r>
            <a:endParaRPr lang="en-US" dirty="0" smtClean="0">
              <a:solidFill>
                <a:srgbClr val="444444"/>
              </a:solidFill>
              <a:latin typeface="Source Sans Pro"/>
            </a:endParaRP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270394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266414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1339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21</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23386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2322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31659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239827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4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6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9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1/5/2018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0"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1/5/2018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08592" y="3685996"/>
            <a:ext cx="7002860" cy="1472184"/>
          </a:xfrm>
        </p:spPr>
        <p:txBody>
          <a:bodyPr/>
          <a:lstStyle/>
          <a:p>
            <a:r>
              <a:rPr lang="en-US" sz="3200" b="1" dirty="0"/>
              <a:t>Using R to Promote Data Interoperability in the </a:t>
            </a:r>
            <a:r>
              <a:rPr lang="en-US" sz="3200" b="1" dirty="0" smtClean="0"/>
              <a:t/>
            </a:r>
            <a:br>
              <a:rPr lang="en-US" sz="3200" b="1" dirty="0" smtClean="0"/>
            </a:br>
            <a:r>
              <a:rPr lang="en-US" sz="3200" b="1" dirty="0" smtClean="0"/>
              <a:t>Atmospheric </a:t>
            </a:r>
            <a:r>
              <a:rPr lang="en-US" sz="3200" b="1" dirty="0"/>
              <a:t>Science </a:t>
            </a:r>
            <a:r>
              <a:rPr lang="en-US" sz="3200" b="1" dirty="0" smtClean="0"/>
              <a:t/>
            </a:r>
            <a:br>
              <a:rPr lang="en-US" sz="3200" b="1" dirty="0" smtClean="0"/>
            </a:br>
            <a:r>
              <a:rPr lang="en-US" sz="3200" b="1" dirty="0" smtClean="0"/>
              <a:t>Community</a:t>
            </a:r>
            <a:endParaRPr lang="en-US" sz="3200" dirty="0"/>
          </a:p>
        </p:txBody>
      </p:sp>
      <p:sp>
        <p:nvSpPr>
          <p:cNvPr id="3" name="Rectangle 2"/>
          <p:cNvSpPr/>
          <p:nvPr/>
        </p:nvSpPr>
        <p:spPr>
          <a:xfrm>
            <a:off x="5419023" y="3685996"/>
            <a:ext cx="3599848" cy="1846659"/>
          </a:xfrm>
          <a:prstGeom prst="rect">
            <a:avLst/>
          </a:prstGeom>
        </p:spPr>
        <p:txBody>
          <a:bodyPr wrap="square">
            <a:spAutoFit/>
          </a:bodyPr>
          <a:lstStyle/>
          <a:p>
            <a:pPr algn="ctr"/>
            <a:r>
              <a:rPr lang="en-US" sz="2400" dirty="0">
                <a:solidFill>
                  <a:srgbClr val="FFFF00"/>
                </a:solidFill>
              </a:rPr>
              <a:t>Josh </a:t>
            </a:r>
            <a:r>
              <a:rPr lang="en-US" sz="2400" dirty="0" smtClean="0">
                <a:solidFill>
                  <a:srgbClr val="FFFF00"/>
                </a:solidFill>
              </a:rPr>
              <a:t>Roberti, Robert </a:t>
            </a:r>
            <a:r>
              <a:rPr lang="en-US" sz="2400" dirty="0">
                <a:solidFill>
                  <a:srgbClr val="FFFF00"/>
                </a:solidFill>
              </a:rPr>
              <a:t>Lee</a:t>
            </a:r>
            <a:endParaRPr lang="en-US" sz="2400" baseline="30000" dirty="0">
              <a:solidFill>
                <a:srgbClr val="FFFF00"/>
              </a:solidFill>
            </a:endParaRPr>
          </a:p>
          <a:p>
            <a:pPr algn="ctr"/>
            <a:r>
              <a:rPr lang="en-US" sz="2400" dirty="0">
                <a:solidFill>
                  <a:srgbClr val="FFFF00"/>
                </a:solidFill>
              </a:rPr>
              <a:t>Cody </a:t>
            </a:r>
            <a:r>
              <a:rPr lang="en-US" sz="2400" dirty="0" smtClean="0">
                <a:solidFill>
                  <a:srgbClr val="FFFF00"/>
                </a:solidFill>
              </a:rPr>
              <a:t>Flagg, Lee </a:t>
            </a:r>
            <a:r>
              <a:rPr lang="en-US" sz="2400" dirty="0">
                <a:solidFill>
                  <a:srgbClr val="FFFF00"/>
                </a:solidFill>
              </a:rPr>
              <a:t>Stanish</a:t>
            </a:r>
          </a:p>
          <a:p>
            <a:pPr algn="ctr"/>
            <a:endParaRPr lang="en-US" dirty="0">
              <a:solidFill>
                <a:srgbClr val="FFFF00"/>
              </a:solidFill>
            </a:endParaRPr>
          </a:p>
          <a:p>
            <a:pPr algn="ctr"/>
            <a:r>
              <a:rPr lang="en-US" sz="1600" dirty="0">
                <a:solidFill>
                  <a:srgbClr val="FFFF00"/>
                </a:solidFill>
              </a:rPr>
              <a:t>10 January 2017</a:t>
            </a:r>
          </a:p>
          <a:p>
            <a:pPr algn="ctr"/>
            <a:r>
              <a:rPr lang="en-US" sz="1600" dirty="0">
                <a:solidFill>
                  <a:srgbClr val="FFFF00"/>
                </a:solidFill>
              </a:rPr>
              <a:t>Austin, TX </a:t>
            </a:r>
          </a:p>
          <a:p>
            <a:pPr algn="ctr"/>
            <a:r>
              <a:rPr lang="en-US" sz="1600" dirty="0">
                <a:solidFill>
                  <a:srgbClr val="FFFF00"/>
                </a:solidFill>
              </a:rPr>
              <a:t>Annual AMS Conference</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237120" y="2387356"/>
            <a:ext cx="2019300" cy="676275"/>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a:stretch>
            <a:fillRect/>
          </a:stretch>
        </p:blipFill>
        <p:spPr>
          <a:xfrm>
            <a:off x="6239777" y="3562335"/>
            <a:ext cx="2019300" cy="1562100"/>
          </a:xfrm>
          <a:prstGeom prst="rect">
            <a:avLst/>
          </a:prstGeom>
        </p:spPr>
      </p:pic>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bwMode="auto">
          <a:xfrm>
            <a:off x="5950274" y="2939845"/>
            <a:ext cx="365893" cy="1632155"/>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30" name="Freeform 29"/>
          <p:cNvSpPr/>
          <p:nvPr/>
        </p:nvSpPr>
        <p:spPr bwMode="auto">
          <a:xfrm flipH="1">
            <a:off x="8083468" y="2685054"/>
            <a:ext cx="969231" cy="1235132"/>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a:t>
            </a:r>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237120" y="2387356"/>
            <a:ext cx="2019300" cy="676275"/>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14395" y="209863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pic>
        <p:nvPicPr>
          <p:cNvPr id="25" name="Picture 24"/>
          <p:cNvPicPr>
            <a:picLocks noChangeAspect="1"/>
          </p:cNvPicPr>
          <p:nvPr/>
        </p:nvPicPr>
        <p:blipFill>
          <a:blip r:embed="rId6"/>
          <a:stretch>
            <a:fillRect/>
          </a:stretch>
        </p:blipFill>
        <p:spPr>
          <a:xfrm>
            <a:off x="6239777" y="3562335"/>
            <a:ext cx="2019300" cy="1562100"/>
          </a:xfrm>
          <a:prstGeom prst="rect">
            <a:avLst/>
          </a:prstGeom>
        </p:spPr>
      </p:pic>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32300" y="3283691"/>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5" name="Freeform 44"/>
          <p:cNvSpPr/>
          <p:nvPr/>
        </p:nvSpPr>
        <p:spPr bwMode="auto">
          <a:xfrm>
            <a:off x="5950274" y="2939845"/>
            <a:ext cx="365893" cy="1632155"/>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46" name="Freeform 45"/>
          <p:cNvSpPr/>
          <p:nvPr/>
        </p:nvSpPr>
        <p:spPr bwMode="auto">
          <a:xfrm flipH="1">
            <a:off x="8083468" y="2685054"/>
            <a:ext cx="969231" cy="1235132"/>
          </a:xfrm>
          <a:custGeom>
            <a:avLst/>
            <a:gdLst>
              <a:gd name="connsiteX0" fmla="*/ 442592 w 481921"/>
              <a:gd name="connsiteY0" fmla="*/ 0 h 1730477"/>
              <a:gd name="connsiteX1" fmla="*/ 140 w 481921"/>
              <a:gd name="connsiteY1" fmla="*/ 816077 h 1730477"/>
              <a:gd name="connsiteX2" fmla="*/ 481921 w 481921"/>
              <a:gd name="connsiteY2" fmla="*/ 1730477 h 1730477"/>
            </a:gdLst>
            <a:ahLst/>
            <a:cxnLst>
              <a:cxn ang="0">
                <a:pos x="connsiteX0" y="connsiteY0"/>
              </a:cxn>
              <a:cxn ang="0">
                <a:pos x="connsiteX1" y="connsiteY1"/>
              </a:cxn>
              <a:cxn ang="0">
                <a:pos x="connsiteX2" y="connsiteY2"/>
              </a:cxn>
            </a:cxnLst>
            <a:rect l="l" t="t" r="r" b="b"/>
            <a:pathLst>
              <a:path w="481921" h="1730477">
                <a:moveTo>
                  <a:pt x="442592" y="0"/>
                </a:moveTo>
                <a:cubicBezTo>
                  <a:pt x="218088" y="263832"/>
                  <a:pt x="-6415" y="527664"/>
                  <a:pt x="140" y="816077"/>
                </a:cubicBezTo>
                <a:cubicBezTo>
                  <a:pt x="6695" y="1104490"/>
                  <a:pt x="244308" y="1417483"/>
                  <a:pt x="481921" y="1730477"/>
                </a:cubicBezTo>
              </a:path>
            </a:pathLst>
          </a:cu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47" name="TextBox 46"/>
          <p:cNvSpPr txBox="1"/>
          <p:nvPr/>
        </p:nvSpPr>
        <p:spPr>
          <a:xfrm>
            <a:off x="5794233" y="5143270"/>
            <a:ext cx="3326004" cy="584775"/>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repositories &amp; time scales</a:t>
            </a:r>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413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a:effectLst>
            <a:reflection stA="0" endPos="53000" dist="50800" dir="5400000" sy="-100000" algn="bl" rotWithShape="0"/>
          </a:effectLst>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272537" y="747078"/>
            <a:ext cx="9048444" cy="5153025"/>
          </a:xfrm>
          <a:prstGeom prst="rect">
            <a:avLst/>
          </a:prstGeom>
        </p:spPr>
      </p:pic>
      <p:pic>
        <p:nvPicPr>
          <p:cNvPr id="21" name="Picture 20"/>
          <p:cNvPicPr>
            <a:picLocks noChangeAspect="1"/>
          </p:cNvPicPr>
          <p:nvPr/>
        </p:nvPicPr>
        <p:blipFill>
          <a:blip r:embed="rId4"/>
          <a:stretch>
            <a:fillRect/>
          </a:stretch>
        </p:blipFill>
        <p:spPr>
          <a:xfrm>
            <a:off x="3394587" y="4275341"/>
            <a:ext cx="762000" cy="352425"/>
          </a:xfrm>
          <a:prstGeom prst="rect">
            <a:avLst/>
          </a:prstGeom>
        </p:spPr>
      </p:pic>
      <p:sp>
        <p:nvSpPr>
          <p:cNvPr id="33" name="Rectangle 32"/>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4869257" y="4620741"/>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TextBox 33"/>
          <p:cNvSpPr txBox="1"/>
          <p:nvPr/>
        </p:nvSpPr>
        <p:spPr>
          <a:xfrm>
            <a:off x="4807096" y="462906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6" name="Picture 35"/>
          <p:cNvPicPr>
            <a:picLocks noChangeAspect="1"/>
          </p:cNvPicPr>
          <p:nvPr/>
        </p:nvPicPr>
        <p:blipFill>
          <a:blip r:embed="rId5"/>
          <a:stretch>
            <a:fillRect/>
          </a:stretch>
        </p:blipFill>
        <p:spPr>
          <a:xfrm>
            <a:off x="4920780" y="4933410"/>
            <a:ext cx="1905000" cy="400050"/>
          </a:xfrm>
          <a:prstGeom prst="rect">
            <a:avLst/>
          </a:prstGeom>
        </p:spPr>
      </p:pic>
      <p:cxnSp>
        <p:nvCxnSpPr>
          <p:cNvPr id="37" name="Straight Arrow Connector 36"/>
          <p:cNvCxnSpPr/>
          <p:nvPr/>
        </p:nvCxnSpPr>
        <p:spPr>
          <a:xfrm>
            <a:off x="4315919" y="4423671"/>
            <a:ext cx="604861" cy="5174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2302285" y="3204528"/>
            <a:ext cx="1924050" cy="238125"/>
          </a:xfrm>
          <a:prstGeom prst="rect">
            <a:avLst/>
          </a:prstGeom>
        </p:spPr>
      </p:pic>
      <p:cxnSp>
        <p:nvCxnSpPr>
          <p:cNvPr id="11" name="Straight Arrow Connector 10"/>
          <p:cNvCxnSpPr/>
          <p:nvPr/>
        </p:nvCxnSpPr>
        <p:spPr>
          <a:xfrm flipV="1">
            <a:off x="3675747" y="2264924"/>
            <a:ext cx="847063" cy="920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518787" y="1508315"/>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You get the idea..</a:t>
            </a:r>
          </a:p>
        </p:txBody>
      </p:sp>
      <p:sp>
        <p:nvSpPr>
          <p:cNvPr id="13" name="Rectangle 12"/>
          <p:cNvSpPr/>
          <p:nvPr/>
        </p:nvSpPr>
        <p:spPr bwMode="auto">
          <a:xfrm>
            <a:off x="2202555" y="3199336"/>
            <a:ext cx="2984295" cy="30727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64936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Tree>
    <p:extLst>
      <p:ext uri="{BB962C8B-B14F-4D97-AF65-F5344CB8AC3E}">
        <p14:creationId xmlns:p14="http://schemas.microsoft.com/office/powerpoint/2010/main" val="2814870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N-gram Search</a:t>
            </a:r>
            <a:endParaRPr lang="en-US" sz="3600" i="1" dirty="0"/>
          </a:p>
        </p:txBody>
      </p:sp>
      <p:sp>
        <p:nvSpPr>
          <p:cNvPr id="7" name="Rectangle 6"/>
          <p:cNvSpPr/>
          <p:nvPr/>
        </p:nvSpPr>
        <p:spPr>
          <a:xfrm>
            <a:off x="122830" y="747078"/>
            <a:ext cx="9021170" cy="2308324"/>
          </a:xfrm>
          <a:prstGeom prst="rect">
            <a:avLst/>
          </a:prstGeom>
        </p:spPr>
        <p:txBody>
          <a:bodyPr wrap="square">
            <a:spAutoFit/>
          </a:bodyPr>
          <a:lstStyle/>
          <a:p>
            <a:r>
              <a:rPr lang="en-US" dirty="0" smtClean="0">
                <a:solidFill>
                  <a:srgbClr val="444444"/>
                </a:solidFill>
                <a:latin typeface="Source Sans Pro"/>
              </a:rPr>
              <a:t>Implemented a hierarchical n-gram search tool to account for nomenclature discrepancies among all networks.</a:t>
            </a:r>
            <a:endParaRPr lang="en-US" dirty="0">
              <a:solidFill>
                <a:srgbClr val="444444"/>
              </a:solidFill>
              <a:latin typeface="Source Sans Pro"/>
            </a:endParaRPr>
          </a:p>
          <a:p>
            <a:r>
              <a:rPr lang="en-US" u="sng" dirty="0">
                <a:solidFill>
                  <a:srgbClr val="444444"/>
                </a:solidFill>
                <a:latin typeface="Source Sans Pro"/>
              </a:rPr>
              <a:t>N</a:t>
            </a:r>
            <a:r>
              <a:rPr lang="en-US" u="sng" dirty="0" smtClean="0">
                <a:solidFill>
                  <a:srgbClr val="444444"/>
                </a:solidFill>
                <a:latin typeface="Source Sans Pro"/>
              </a:rPr>
              <a:t>-grams: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4" name="Table 3"/>
          <p:cNvGraphicFramePr>
            <a:graphicFrameLocks noGrp="1"/>
          </p:cNvGraphicFramePr>
          <p:nvPr>
            <p:extLst>
              <p:ext uri="{D42A27DB-BD31-4B8C-83A1-F6EECF244321}">
                <p14:modId xmlns:p14="http://schemas.microsoft.com/office/powerpoint/2010/main" val="1074095374"/>
              </p:ext>
            </p:extLst>
          </p:nvPr>
        </p:nvGraphicFramePr>
        <p:xfrm>
          <a:off x="232474" y="1780366"/>
          <a:ext cx="4291298" cy="2772031"/>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246812">
                  <a:extLst>
                    <a:ext uri="{9D8B030D-6E8A-4147-A177-3AD203B41FA5}">
                      <a16:colId xmlns:a16="http://schemas.microsoft.com/office/drawing/2014/main" val="696911085"/>
                    </a:ext>
                  </a:extLst>
                </a:gridCol>
              </a:tblGrid>
              <a:tr h="0">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0">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0">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0">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Mean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Mean</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Maximum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Average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Temperature Minimum</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pic>
        <p:nvPicPr>
          <p:cNvPr id="12" name="Picture 11"/>
          <p:cNvPicPr>
            <a:picLocks noChangeAspect="1"/>
          </p:cNvPicPr>
          <p:nvPr/>
        </p:nvPicPr>
        <p:blipFill>
          <a:blip r:embed="rId3"/>
          <a:stretch>
            <a:fillRect/>
          </a:stretch>
        </p:blipFill>
        <p:spPr>
          <a:xfrm>
            <a:off x="4605036" y="1513322"/>
            <a:ext cx="4457700" cy="2000250"/>
          </a:xfrm>
          <a:prstGeom prst="rect">
            <a:avLst/>
          </a:prstGeom>
        </p:spPr>
      </p:pic>
      <p:sp>
        <p:nvSpPr>
          <p:cNvPr id="13" name="Right Arrow 12"/>
          <p:cNvSpPr/>
          <p:nvPr/>
        </p:nvSpPr>
        <p:spPr bwMode="auto">
          <a:xfrm rot="20617472">
            <a:off x="3808419" y="1811384"/>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7088777" y="1713720"/>
            <a:ext cx="1973959" cy="1799852"/>
          </a:xfrm>
          <a:prstGeom prst="rect">
            <a:avLst/>
          </a:prstGeom>
          <a:noFill/>
          <a:ln w="381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Right Arrow 14"/>
          <p:cNvSpPr/>
          <p:nvPr/>
        </p:nvSpPr>
        <p:spPr bwMode="auto">
          <a:xfrm rot="8733503">
            <a:off x="7270582" y="3432087"/>
            <a:ext cx="752963" cy="418012"/>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3415" y="3856136"/>
            <a:ext cx="4572000" cy="646331"/>
          </a:xfrm>
          <a:prstGeom prst="rect">
            <a:avLst/>
          </a:prstGeom>
        </p:spPr>
        <p:txBody>
          <a:bodyPr>
            <a:spAutoFit/>
          </a:bodyPr>
          <a:lstStyle/>
          <a:p>
            <a:r>
              <a:rPr lang="en-US" i="1" dirty="0" err="1" smtClean="0">
                <a:solidFill>
                  <a:srgbClr val="444444"/>
                </a:solidFill>
                <a:latin typeface="Source Sans Pro"/>
              </a:rPr>
              <a:t>ElementCode</a:t>
            </a:r>
            <a:r>
              <a:rPr lang="en-US" dirty="0" smtClean="0">
                <a:solidFill>
                  <a:srgbClr val="444444"/>
                </a:solidFill>
                <a:latin typeface="Source Sans Pro"/>
              </a:rPr>
              <a:t> is needed for downloading data via </a:t>
            </a:r>
            <a:r>
              <a:rPr lang="en-US" i="1" dirty="0" smtClean="0">
                <a:solidFill>
                  <a:srgbClr val="444444"/>
                </a:solidFill>
                <a:latin typeface="Source Sans Pro"/>
              </a:rPr>
              <a:t>Network</a:t>
            </a:r>
            <a:r>
              <a:rPr lang="en-US" dirty="0" smtClean="0">
                <a:solidFill>
                  <a:srgbClr val="444444"/>
                </a:solidFill>
                <a:latin typeface="Source Sans Pro"/>
              </a:rPr>
              <a:t> APIs</a:t>
            </a:r>
            <a:endParaRPr lang="en-US" dirty="0">
              <a:solidFill>
                <a:srgbClr val="444444"/>
              </a:solidFill>
              <a:latin typeface="Source Sans Pro"/>
            </a:endParaRPr>
          </a:p>
        </p:txBody>
      </p:sp>
      <p:sp>
        <p:nvSpPr>
          <p:cNvPr id="10" name="Rectangle 9"/>
          <p:cNvSpPr/>
          <p:nvPr/>
        </p:nvSpPr>
        <p:spPr>
          <a:xfrm>
            <a:off x="122830" y="4724781"/>
            <a:ext cx="8939906" cy="1200329"/>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444444"/>
                </a:solidFill>
                <a:latin typeface="Source Sans Pro"/>
              </a:rPr>
              <a:t>The </a:t>
            </a:r>
            <a:r>
              <a:rPr lang="en-US" i="1" dirty="0" smtClean="0">
                <a:solidFill>
                  <a:srgbClr val="444444"/>
                </a:solidFill>
                <a:latin typeface="Source Sans Pro"/>
              </a:rPr>
              <a:t>metScanR</a:t>
            </a:r>
            <a:r>
              <a:rPr lang="en-US" dirty="0" smtClean="0">
                <a:solidFill>
                  <a:srgbClr val="444444"/>
                </a:solidFill>
                <a:latin typeface="Source Sans Pro"/>
              </a:rPr>
              <a:t> database currently </a:t>
            </a:r>
            <a:r>
              <a:rPr lang="en-US" dirty="0">
                <a:solidFill>
                  <a:srgbClr val="444444"/>
                </a:solidFill>
                <a:latin typeface="Source Sans Pro"/>
              </a:rPr>
              <a:t>comprises 456 n-grams pertaining to environmental </a:t>
            </a:r>
            <a:r>
              <a:rPr lang="en-US" dirty="0" smtClean="0">
                <a:solidFill>
                  <a:srgbClr val="444444"/>
                </a:solidFill>
                <a:latin typeface="Source Sans Pro"/>
              </a:rPr>
              <a:t>data.</a:t>
            </a:r>
          </a:p>
          <a:p>
            <a:pPr marL="742950" lvl="1" indent="-285750">
              <a:buFont typeface="Arial" panose="020B0604020202020204" pitchFamily="34" charset="0"/>
              <a:buChar char="•"/>
            </a:pPr>
            <a:r>
              <a:rPr lang="en-US" dirty="0" smtClean="0">
                <a:solidFill>
                  <a:srgbClr val="444444"/>
                </a:solidFill>
                <a:latin typeface="Source Sans Pro"/>
              </a:rPr>
              <a:t>abundantly measured phenomena (e.g., </a:t>
            </a:r>
            <a:r>
              <a:rPr lang="en-US" i="1" dirty="0" smtClean="0">
                <a:solidFill>
                  <a:srgbClr val="444444"/>
                </a:solidFill>
                <a:latin typeface="Source Sans Pro"/>
              </a:rPr>
              <a:t>air temperature</a:t>
            </a:r>
            <a:r>
              <a:rPr lang="en-US" dirty="0" smtClean="0">
                <a:solidFill>
                  <a:srgbClr val="444444"/>
                </a:solidFill>
                <a:latin typeface="Source Sans Pro"/>
              </a:rPr>
              <a:t>) </a:t>
            </a:r>
          </a:p>
          <a:p>
            <a:pPr marL="742950" lvl="1" indent="-285750">
              <a:buFont typeface="Arial" panose="020B0604020202020204" pitchFamily="34" charset="0"/>
              <a:buChar char="•"/>
            </a:pPr>
            <a:r>
              <a:rPr lang="en-US" dirty="0" smtClean="0">
                <a:solidFill>
                  <a:srgbClr val="444444"/>
                </a:solidFill>
                <a:latin typeface="Source Sans Pro"/>
              </a:rPr>
              <a:t>sparsely measured phenomena (e.g.,  </a:t>
            </a:r>
            <a:r>
              <a:rPr lang="en-US" i="1" dirty="0" smtClean="0">
                <a:solidFill>
                  <a:srgbClr val="444444"/>
                </a:solidFill>
                <a:latin typeface="Source Sans Pro"/>
              </a:rPr>
              <a:t>soil microbe biomass</a:t>
            </a:r>
            <a:r>
              <a:rPr lang="en-US" dirty="0" smtClean="0">
                <a:solidFill>
                  <a:srgbClr val="444444"/>
                </a:solidFill>
                <a:latin typeface="Source Sans Pro"/>
              </a:rPr>
              <a:t>)</a:t>
            </a:r>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a:t>
            </a:r>
            <a:r>
              <a:rPr lang="en-US" sz="3600" i="1" dirty="0" smtClean="0"/>
              <a:t>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1067118"/>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Mitigates time sink</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endParaRPr lang="en-US" dirty="0"/>
          </a:p>
          <a:p>
            <a:pPr marL="285750" indent="-285750">
              <a:buFont typeface="Arial" panose="020B0604020202020204" pitchFamily="34" charset="0"/>
              <a:buChar char="•"/>
            </a:pPr>
            <a:r>
              <a:rPr lang="en-US" dirty="0" smtClean="0"/>
              <a:t>Station IDs Allow data to be downloaded from numerous databases</a:t>
            </a:r>
            <a:endParaRPr lang="en-US" dirty="0"/>
          </a:p>
        </p:txBody>
      </p:sp>
      <p:sp>
        <p:nvSpPr>
          <p:cNvPr id="11" name="Right Arrow 10"/>
          <p:cNvSpPr/>
          <p:nvPr/>
        </p:nvSpPr>
        <p:spPr bwMode="auto">
          <a:xfrm rot="2712615">
            <a:off x="5131462" y="4607379"/>
            <a:ext cx="888504" cy="33020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17210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a:t>
            </a:r>
            <a:r>
              <a:rPr lang="en-US" sz="3600" i="1" dirty="0" smtClean="0"/>
              <a:t>Case: 2012 Colorado Wildfires</a:t>
            </a:r>
            <a:endParaRPr lang="en-US" sz="3600" i="1" dirty="0"/>
          </a:p>
        </p:txBody>
      </p:sp>
      <p:sp>
        <p:nvSpPr>
          <p:cNvPr id="4" name="Rectangle 3"/>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 </a:t>
            </a:r>
            <a:r>
              <a:rPr lang="en-US" sz="2000" i="1" u="sng" dirty="0" smtClean="0"/>
              <a:t>soil moisture, precipitation, and snow depth </a:t>
            </a:r>
            <a:r>
              <a:rPr lang="en-US" sz="2000" i="1" dirty="0" smtClean="0"/>
              <a:t>data for </a:t>
            </a:r>
            <a:r>
              <a:rPr lang="en-US" sz="2000" i="1" u="sng" dirty="0" smtClean="0"/>
              <a:t>Colorado Springs, CO</a:t>
            </a:r>
            <a:r>
              <a:rPr lang="en-US" sz="2000" i="1" dirty="0" smtClean="0"/>
              <a:t> </a:t>
            </a:r>
            <a:r>
              <a:rPr lang="en-US" sz="2000" i="1" dirty="0" smtClean="0"/>
              <a:t>from </a:t>
            </a:r>
            <a:r>
              <a:rPr lang="en-US" sz="2000" i="1" u="sng" dirty="0" smtClean="0"/>
              <a:t>December 2011 through July 2012</a:t>
            </a:r>
            <a:r>
              <a:rPr lang="en-US" sz="2000" i="1" dirty="0" smtClean="0"/>
              <a:t>.</a:t>
            </a:r>
            <a:r>
              <a:rPr lang="en-US" sz="2000" i="1" u="sng" dirty="0" smtClean="0"/>
              <a:t> </a:t>
            </a:r>
            <a:endParaRPr lang="en-US" sz="2000" i="1" u="sng" dirty="0" smtClean="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ectangle 17"/>
          <p:cNvSpPr/>
          <p:nvPr/>
        </p:nvSpPr>
        <p:spPr>
          <a:xfrm>
            <a:off x="4638674" y="3252485"/>
            <a:ext cx="3649330" cy="369332"/>
          </a:xfrm>
          <a:prstGeom prst="rect">
            <a:avLst/>
          </a:prstGeom>
          <a:solidFill>
            <a:schemeClr val="bg1"/>
          </a:solidFill>
          <a:ln w="25400">
            <a:solidFill>
              <a:srgbClr val="FF0000"/>
            </a:solidFill>
          </a:ln>
        </p:spPr>
        <p:txBody>
          <a:bodyPr wrap="square">
            <a:spAutoFit/>
          </a:bodyPr>
          <a:lstStyle/>
          <a:p>
            <a:r>
              <a:rPr lang="en-US" b="1" dirty="0" smtClean="0"/>
              <a:t>0 Stations within bounds of fire</a:t>
            </a:r>
            <a:endParaRPr lang="en-US" dirty="0"/>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577196" y="4246748"/>
            <a:ext cx="5385109" cy="1200329"/>
          </a:xfrm>
          <a:prstGeom prst="rect">
            <a:avLst/>
          </a:prstGeom>
          <a:solidFill>
            <a:schemeClr val="bg1"/>
          </a:solidFill>
          <a:ln w="25400">
            <a:solidFill>
              <a:srgbClr val="00B050"/>
            </a:solidFill>
          </a:ln>
        </p:spPr>
        <p:txBody>
          <a:bodyPr wrap="square">
            <a:spAutoFit/>
          </a:bodyPr>
          <a:lstStyle/>
          <a:p>
            <a:r>
              <a:rPr lang="en-US" b="1" dirty="0" smtClean="0"/>
              <a:t>24 Stations within 15 km radius of fire bounds</a:t>
            </a:r>
          </a:p>
          <a:p>
            <a:pPr marL="285750" indent="-285750">
              <a:buFont typeface="Arial" panose="020B0604020202020204" pitchFamily="34" charset="0"/>
              <a:buChar char="•"/>
            </a:pPr>
            <a:r>
              <a:rPr lang="en-US" dirty="0" smtClean="0"/>
              <a:t>24 </a:t>
            </a:r>
            <a:r>
              <a:rPr lang="en-US" dirty="0" smtClean="0">
                <a:sym typeface="Wingdings" panose="05000000000000000000" pitchFamily="2" charset="2"/>
              </a:rPr>
              <a:t> precipitation</a:t>
            </a:r>
          </a:p>
          <a:p>
            <a:pPr marL="285750" indent="-285750">
              <a:buFont typeface="Arial" panose="020B0604020202020204" pitchFamily="34" charset="0"/>
              <a:buChar char="•"/>
            </a:pPr>
            <a:r>
              <a:rPr lang="en-US" dirty="0" smtClean="0">
                <a:sym typeface="Wingdings" panose="05000000000000000000" pitchFamily="2" charset="2"/>
              </a:rPr>
              <a:t>22  snow depth </a:t>
            </a:r>
          </a:p>
          <a:p>
            <a:pPr algn="ctr"/>
            <a:r>
              <a:rPr lang="en-US" dirty="0" smtClean="0">
                <a:sym typeface="Wingdings" panose="05000000000000000000" pitchFamily="2" charset="2"/>
              </a:rPr>
              <a:t>(22 stations monitor both elements)</a:t>
            </a:r>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Operation Popeye</a:t>
            </a:r>
            <a:endParaRPr lang="en-US" sz="36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560" y="1258528"/>
            <a:ext cx="5784383" cy="4338287"/>
          </a:xfrm>
          <a:prstGeom prst="rect">
            <a:avLst/>
          </a:prstGeom>
        </p:spPr>
      </p:pic>
      <p:sp>
        <p:nvSpPr>
          <p:cNvPr id="3" name="Rectangle 2"/>
          <p:cNvSpPr/>
          <p:nvPr/>
        </p:nvSpPr>
        <p:spPr>
          <a:xfrm>
            <a:off x="118959" y="847634"/>
            <a:ext cx="8361550" cy="4770537"/>
          </a:xfrm>
          <a:prstGeom prst="rect">
            <a:avLst/>
          </a:prstGeom>
        </p:spPr>
        <p:txBody>
          <a:bodyPr wrap="square">
            <a:spAutoFit/>
          </a:bodyPr>
          <a:lstStyle/>
          <a:p>
            <a:r>
              <a:rPr lang="en-US" dirty="0" smtClean="0">
                <a:solidFill>
                  <a:srgbClr val="222222"/>
                </a:solidFill>
                <a:latin typeface="Arial" panose="020B0604020202020204" pitchFamily="34" charset="0"/>
              </a:rPr>
              <a:t>A </a:t>
            </a:r>
            <a:r>
              <a:rPr lang="en-US" i="1" dirty="0" smtClean="0">
                <a:solidFill>
                  <a:srgbClr val="222222"/>
                </a:solidFill>
                <a:latin typeface="Arial" panose="020B0604020202020204" pitchFamily="34" charset="0"/>
              </a:rPr>
              <a:t>highly classified </a:t>
            </a:r>
            <a:r>
              <a:rPr lang="en-US" dirty="0" smtClean="0">
                <a:solidFill>
                  <a:srgbClr val="222222"/>
                </a:solidFill>
                <a:latin typeface="Arial" panose="020B0604020202020204" pitchFamily="34" charset="0"/>
              </a:rPr>
              <a:t>weather modification program in SE Asia during Vietnam War</a:t>
            </a:r>
          </a:p>
          <a:p>
            <a:endParaRPr lang="en-US"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When?</a:t>
            </a:r>
          </a:p>
          <a:p>
            <a:r>
              <a:rPr lang="en-US" sz="1600" dirty="0" smtClean="0">
                <a:solidFill>
                  <a:srgbClr val="222222"/>
                </a:solidFill>
                <a:latin typeface="Arial" panose="020B0604020202020204" pitchFamily="34" charset="0"/>
              </a:rPr>
              <a:t>3/20/1967 to 7/5/1972</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What?</a:t>
            </a:r>
          </a:p>
          <a:p>
            <a:r>
              <a:rPr lang="en-US" sz="1600" dirty="0" smtClean="0">
                <a:solidFill>
                  <a:srgbClr val="222222"/>
                </a:solidFill>
                <a:latin typeface="Arial" panose="020B0604020202020204" pitchFamily="34" charset="0"/>
              </a:rPr>
              <a:t>Cloud Seeding</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Why?</a:t>
            </a:r>
          </a:p>
          <a:p>
            <a:r>
              <a:rPr lang="en-US" sz="1600" dirty="0" smtClean="0">
                <a:solidFill>
                  <a:srgbClr val="222222"/>
                </a:solidFill>
                <a:latin typeface="Arial" panose="020B0604020202020204" pitchFamily="34" charset="0"/>
              </a:rPr>
              <a:t>Extend Monsoon Season</a:t>
            </a:r>
            <a:r>
              <a:rPr lang="en-US" sz="1600" dirty="0" smtClean="0"/>
              <a:t> </a:t>
            </a:r>
          </a:p>
          <a:p>
            <a:r>
              <a:rPr lang="en-US" sz="1600" dirty="0" smtClean="0">
                <a:solidFill>
                  <a:srgbClr val="222222"/>
                </a:solidFill>
                <a:latin typeface="Arial" panose="020B0604020202020204" pitchFamily="34" charset="0"/>
              </a:rPr>
              <a:t>over Ho Chi Minh Trail</a:t>
            </a:r>
          </a:p>
          <a:p>
            <a:endParaRPr lang="en-US" sz="1600" dirty="0" smtClean="0">
              <a:solidFill>
                <a:srgbClr val="222222"/>
              </a:solidFill>
              <a:latin typeface="Arial" panose="020B0604020202020204" pitchFamily="34" charset="0"/>
            </a:endParaRPr>
          </a:p>
          <a:p>
            <a:r>
              <a:rPr lang="en-US" u="sng" dirty="0" smtClean="0">
                <a:solidFill>
                  <a:srgbClr val="222222"/>
                </a:solidFill>
                <a:latin typeface="Arial" panose="020B0604020202020204" pitchFamily="34" charset="0"/>
              </a:rPr>
              <a:t>Who?</a:t>
            </a:r>
          </a:p>
          <a:p>
            <a:r>
              <a:rPr lang="en-US" sz="1600" dirty="0" smtClean="0">
                <a:solidFill>
                  <a:srgbClr val="222222"/>
                </a:solidFill>
                <a:latin typeface="Arial" panose="020B0604020202020204" pitchFamily="34" charset="0"/>
              </a:rPr>
              <a:t>54</a:t>
            </a:r>
            <a:r>
              <a:rPr lang="en-US" sz="1600" baseline="30000" dirty="0" smtClean="0">
                <a:solidFill>
                  <a:srgbClr val="222222"/>
                </a:solidFill>
                <a:latin typeface="Arial" panose="020B0604020202020204" pitchFamily="34" charset="0"/>
              </a:rPr>
              <a:t>th</a:t>
            </a:r>
            <a:r>
              <a:rPr lang="en-US" sz="1600" dirty="0" smtClean="0">
                <a:solidFill>
                  <a:srgbClr val="222222"/>
                </a:solidFill>
                <a:latin typeface="Arial" panose="020B0604020202020204" pitchFamily="34" charset="0"/>
              </a:rPr>
              <a:t> Weather Reconnaissance </a:t>
            </a:r>
          </a:p>
          <a:p>
            <a:r>
              <a:rPr lang="en-US" sz="1600" dirty="0" smtClean="0">
                <a:solidFill>
                  <a:srgbClr val="222222"/>
                </a:solidFill>
                <a:latin typeface="Arial" panose="020B0604020202020204" pitchFamily="34" charset="0"/>
              </a:rPr>
              <a:t>Squadron via CIA </a:t>
            </a:r>
            <a:r>
              <a:rPr lang="en-US" sz="1600" i="1" dirty="0" smtClean="0">
                <a:solidFill>
                  <a:srgbClr val="222222"/>
                </a:solidFill>
                <a:latin typeface="Arial" panose="020B0604020202020204" pitchFamily="34" charset="0"/>
              </a:rPr>
              <a:t>et al.</a:t>
            </a:r>
          </a:p>
          <a:p>
            <a:endParaRPr lang="en-US" sz="1600" dirty="0" smtClean="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“Make mud, not war”</a:t>
            </a:r>
            <a:endParaRPr lang="en-US" dirty="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p:txBody>
      </p:sp>
    </p:spTree>
    <p:extLst>
      <p:ext uri="{BB962C8B-B14F-4D97-AF65-F5344CB8AC3E}">
        <p14:creationId xmlns:p14="http://schemas.microsoft.com/office/powerpoint/2010/main" val="2703469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234152"/>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2012 - 2017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pPr marL="571500" lvl="1" indent="-342900">
              <a:buFont typeface="Arial" panose="020B0604020202020204" pitchFamily="34" charset="0"/>
              <a:buChar char="•"/>
            </a:pPr>
            <a:r>
              <a:rPr lang="en-US" dirty="0" smtClean="0">
                <a:solidFill>
                  <a:schemeClr val="tx1"/>
                </a:solidFill>
              </a:rPr>
              <a:t>2018 onwards (Operational Phase)</a:t>
            </a:r>
          </a:p>
          <a:p>
            <a:endParaRPr lang="en-US" dirty="0"/>
          </a:p>
        </p:txBody>
      </p:sp>
      <p:pic>
        <p:nvPicPr>
          <p:cNvPr id="8" name="Picture 7"/>
          <p:cNvPicPr>
            <a:picLocks noChangeAspect="1"/>
          </p:cNvPicPr>
          <p:nvPr/>
        </p:nvPicPr>
        <p:blipFill>
          <a:blip r:embed="rId3"/>
          <a:stretch>
            <a:fillRect/>
          </a:stretch>
        </p:blipFill>
        <p:spPr>
          <a:xfrm>
            <a:off x="4752753" y="883177"/>
            <a:ext cx="4167963" cy="5015561"/>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Continued and Future </a:t>
            </a:r>
            <a:r>
              <a:rPr lang="en-US" sz="3600" i="1" dirty="0" smtClean="0"/>
              <a:t>Goals</a:t>
            </a:r>
            <a:endParaRPr lang="en-US" sz="3600" i="1" dirty="0"/>
          </a:p>
        </p:txBody>
      </p:sp>
      <p:sp>
        <p:nvSpPr>
          <p:cNvPr id="5" name="Rectangle 4"/>
          <p:cNvSpPr/>
          <p:nvPr/>
        </p:nvSpPr>
        <p:spPr>
          <a:xfrm>
            <a:off x="295940" y="747078"/>
            <a:ext cx="8848060" cy="3970318"/>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Package updates every 3 to 6 months</a:t>
            </a:r>
          </a:p>
          <a:p>
            <a:pPr marL="285750" indent="-285750">
              <a:buFont typeface="Arial" panose="020B0604020202020204" pitchFamily="34" charset="0"/>
              <a:buChar char="•"/>
            </a:pPr>
            <a:r>
              <a:rPr lang="en-US" b="0" i="1" dirty="0" smtClean="0">
                <a:solidFill>
                  <a:srgbClr val="444444"/>
                </a:solidFill>
                <a:effectLst/>
                <a:latin typeface="Source Sans Pro"/>
              </a:rPr>
              <a:t>Filter </a:t>
            </a:r>
            <a:r>
              <a:rPr lang="en-US" b="0" i="1" dirty="0" smtClean="0">
                <a:solidFill>
                  <a:srgbClr val="444444"/>
                </a:solidFill>
                <a:effectLst/>
                <a:latin typeface="Source Sans Pro"/>
              </a:rPr>
              <a:t>data by:</a:t>
            </a:r>
          </a:p>
          <a:p>
            <a:pPr marL="742950" lvl="1" indent="-285750">
              <a:buFont typeface="Arial" panose="020B0604020202020204" pitchFamily="34" charset="0"/>
              <a:buChar char="•"/>
            </a:pPr>
            <a:r>
              <a:rPr lang="en-US" i="1" dirty="0" smtClean="0">
                <a:solidFill>
                  <a:srgbClr val="444444"/>
                </a:solidFill>
                <a:latin typeface="Source Sans Pro"/>
              </a:rPr>
              <a:t>US State</a:t>
            </a:r>
          </a:p>
          <a:p>
            <a:pPr marL="742950" lvl="1" indent="-285750">
              <a:buFont typeface="Arial" panose="020B0604020202020204" pitchFamily="34" charset="0"/>
              <a:buChar char="•"/>
            </a:pPr>
            <a:r>
              <a:rPr lang="en-US" b="0" i="1" dirty="0" smtClean="0">
                <a:solidFill>
                  <a:srgbClr val="444444"/>
                </a:solidFill>
                <a:effectLst/>
                <a:latin typeface="Source Sans Pro"/>
              </a:rPr>
              <a:t>Temporal availability of </a:t>
            </a:r>
            <a:r>
              <a:rPr lang="en-US" b="0" i="1" dirty="0" smtClean="0">
                <a:solidFill>
                  <a:srgbClr val="444444"/>
                </a:solidFill>
                <a:effectLst/>
                <a:latin typeface="Source Sans Pro"/>
              </a:rPr>
              <a:t>data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Additions of following networks:</a:t>
            </a:r>
          </a:p>
          <a:p>
            <a:pPr marL="742950" lvl="1" indent="-285750">
              <a:buFont typeface="Arial" panose="020B0604020202020204" pitchFamily="34" charset="0"/>
              <a:buChar char="•"/>
            </a:pPr>
            <a:r>
              <a:rPr lang="en-US" i="1" dirty="0" smtClean="0">
                <a:solidFill>
                  <a:srgbClr val="444444"/>
                </a:solidFill>
                <a:latin typeface="Source Sans Pro"/>
              </a:rPr>
              <a:t>LTER</a:t>
            </a:r>
          </a:p>
          <a:p>
            <a:pPr marL="742950" lvl="1" indent="-285750">
              <a:buFont typeface="Arial" panose="020B0604020202020204" pitchFamily="34" charset="0"/>
              <a:buChar char="•"/>
            </a:pPr>
            <a:r>
              <a:rPr lang="en-US" i="1" dirty="0" smtClean="0">
                <a:solidFill>
                  <a:srgbClr val="444444"/>
                </a:solidFill>
                <a:latin typeface="Source Sans Pro"/>
              </a:rPr>
              <a:t>ARM</a:t>
            </a:r>
            <a:endParaRPr lang="en-US" i="1" dirty="0" smtClean="0">
              <a:solidFill>
                <a:srgbClr val="444444"/>
              </a:solidFill>
              <a:latin typeface="Source Sans Pro"/>
            </a:endParaRPr>
          </a:p>
          <a:p>
            <a:pPr marL="742950" lvl="1" indent="-285750">
              <a:buFont typeface="Arial" panose="020B0604020202020204" pitchFamily="34" charset="0"/>
              <a:buChar char="•"/>
            </a:pPr>
            <a:r>
              <a:rPr lang="en-US" i="1" dirty="0" smtClean="0">
                <a:solidFill>
                  <a:srgbClr val="444444"/>
                </a:solidFill>
                <a:latin typeface="Source Sans Pro"/>
              </a:rPr>
              <a:t>GNIP</a:t>
            </a:r>
          </a:p>
          <a:p>
            <a:pPr marL="742950" lvl="1" indent="-285750">
              <a:buFont typeface="Arial" panose="020B0604020202020204" pitchFamily="34" charset="0"/>
              <a:buChar char="•"/>
            </a:pPr>
            <a:r>
              <a:rPr lang="en-US" i="1" dirty="0" err="1" smtClean="0">
                <a:solidFill>
                  <a:srgbClr val="444444"/>
                </a:solidFill>
                <a:latin typeface="Source Sans Pro"/>
              </a:rPr>
              <a:t>Mesowest</a:t>
            </a:r>
            <a:r>
              <a:rPr lang="en-US" i="1" dirty="0" smtClean="0">
                <a:solidFill>
                  <a:srgbClr val="444444"/>
                </a:solidFill>
                <a:latin typeface="Source Sans Pro"/>
              </a:rPr>
              <a:t> (in progress)*</a:t>
            </a:r>
            <a:endParaRPr lang="en-US" i="1" dirty="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742950" lvl="1" indent="-285750">
              <a:buFont typeface="Arial" panose="020B0604020202020204" pitchFamily="34" charset="0"/>
              <a:buChar char="•"/>
            </a:pPr>
            <a:r>
              <a:rPr lang="en-US" i="1" dirty="0" smtClean="0">
                <a:solidFill>
                  <a:srgbClr val="444444"/>
                </a:solidFill>
                <a:latin typeface="Source Sans Pro"/>
              </a:rPr>
              <a:t>RNRCS – NRCS data</a:t>
            </a:r>
          </a:p>
          <a:p>
            <a:pPr marL="742950" lvl="1" indent="-285750">
              <a:buFont typeface="Arial" panose="020B0604020202020204" pitchFamily="34" charset="0"/>
              <a:buChar char="•"/>
            </a:pPr>
            <a:r>
              <a:rPr lang="en-US" i="1" dirty="0" err="1" smtClean="0">
                <a:solidFill>
                  <a:srgbClr val="444444"/>
                </a:solidFill>
                <a:latin typeface="Source Sans Pro"/>
              </a:rPr>
              <a:t>nneo</a:t>
            </a:r>
            <a:r>
              <a:rPr lang="en-US" i="1" dirty="0" smtClean="0">
                <a:solidFill>
                  <a:srgbClr val="444444"/>
                </a:solidFill>
                <a:latin typeface="Source Sans Pro"/>
              </a:rPr>
              <a:t> – NEON data</a:t>
            </a:r>
          </a:p>
          <a:p>
            <a:pPr marL="742950" lvl="1" indent="-285750">
              <a:buFont typeface="Arial" panose="020B0604020202020204" pitchFamily="34" charset="0"/>
              <a:buChar char="•"/>
            </a:pPr>
            <a:r>
              <a:rPr lang="en-US" i="1" dirty="0" err="1" smtClean="0">
                <a:solidFill>
                  <a:srgbClr val="444444"/>
                </a:solidFill>
                <a:latin typeface="Source Sans Pro"/>
              </a:rPr>
              <a:t>rnoaa</a:t>
            </a:r>
            <a:r>
              <a:rPr lang="en-US" i="1" dirty="0" smtClean="0">
                <a:solidFill>
                  <a:srgbClr val="444444"/>
                </a:solidFill>
                <a:latin typeface="Source Sans Pro"/>
              </a:rPr>
              <a:t> – NOAA / HOMR data </a:t>
            </a: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90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67494" y="661784"/>
            <a:ext cx="8465288"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Instrumented Systems (IS) Commissioning examines NEON data health </a:t>
            </a:r>
            <a:r>
              <a:rPr lang="en-US" dirty="0" smtClean="0">
                <a:latin typeface="Times New Roman" panose="02020603050405020304" pitchFamily="18" charset="0"/>
                <a:ea typeface="Times New Roman" panose="02020603050405020304" pitchFamily="18" charset="0"/>
              </a:rPr>
              <a:t>by: </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quantity </a:t>
            </a:r>
            <a:r>
              <a:rPr lang="en-US" dirty="0" smtClean="0">
                <a:latin typeface="Times New Roman" panose="02020603050405020304" pitchFamily="18" charset="0"/>
                <a:ea typeface="Times New Roman" panose="02020603050405020304" pitchFamily="18" charset="0"/>
              </a:rPr>
              <a:t>(&gt; 95</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availability)</a:t>
            </a:r>
            <a:endParaRPr lang="en-US" dirty="0">
              <a:latin typeface="Times New Roman" panose="02020603050405020304" pitchFamily="18"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Verifying data validity with internal quality reporting </a:t>
            </a:r>
            <a:r>
              <a:rPr lang="en-US" dirty="0" smtClean="0">
                <a:latin typeface="Times New Roman" panose="02020603050405020304" pitchFamily="18" charset="0"/>
                <a:ea typeface="Times New Roman" panose="02020603050405020304" pitchFamily="18" charset="0"/>
              </a:rPr>
              <a:t>(&gt; 90</a:t>
            </a:r>
            <a:r>
              <a:rPr lang="en-US"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pass QC tests)</a:t>
            </a:r>
          </a:p>
          <a:p>
            <a:pPr marL="342900" marR="0" lvl="0" indent="-342900">
              <a:spcBef>
                <a:spcPts val="0"/>
              </a:spcBef>
              <a:spcAft>
                <a:spcPts val="0"/>
              </a:spcAft>
              <a:buSzPts val="1000"/>
              <a:buFont typeface="Symbol" panose="05050102010706020507" pitchFamily="18" charset="2"/>
              <a:buChar char=""/>
              <a:tabLst>
                <a:tab pos="457200" algn="l"/>
              </a:tabLst>
            </a:pPr>
            <a:r>
              <a:rPr lang="en-US" dirty="0">
                <a:latin typeface="Times New Roman" panose="02020603050405020304" pitchFamily="18" charset="0"/>
                <a:ea typeface="Times New Roman" panose="02020603050405020304" pitchFamily="18" charset="0"/>
              </a:rPr>
              <a:t>Examining </a:t>
            </a:r>
            <a:r>
              <a:rPr lang="en-US" dirty="0" smtClean="0">
                <a:latin typeface="Times New Roman" panose="02020603050405020304" pitchFamily="18" charset="0"/>
                <a:ea typeface="Times New Roman" panose="02020603050405020304" pitchFamily="18" charset="0"/>
              </a:rPr>
              <a:t>the health </a:t>
            </a:r>
            <a:r>
              <a:rPr lang="en-US" dirty="0">
                <a:latin typeface="Times New Roman" panose="02020603050405020304" pitchFamily="18" charset="0"/>
                <a:ea typeface="Times New Roman" panose="02020603050405020304" pitchFamily="18" charset="0"/>
              </a:rPr>
              <a:t>of data </a:t>
            </a:r>
            <a:r>
              <a:rPr lang="en-US" dirty="0" smtClean="0">
                <a:latin typeface="Times New Roman" panose="02020603050405020304" pitchFamily="18" charset="0"/>
                <a:ea typeface="Times New Roman" panose="02020603050405020304" pitchFamily="18" charset="0"/>
              </a:rPr>
              <a:t>loggers</a:t>
            </a:r>
          </a:p>
          <a:p>
            <a:pPr marL="342900" indent="-342900">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of data at different measurement heights</a:t>
            </a:r>
            <a:endParaRPr lang="en-US" dirty="0">
              <a:latin typeface="Times New Roman" panose="02020603050405020304" pitchFamily="18" charset="0"/>
              <a:ea typeface="Calibri" panose="020F0502020204030204" pitchFamily="34" charset="0"/>
            </a:endParaRPr>
          </a:p>
        </p:txBody>
      </p:sp>
      <p:pic>
        <p:nvPicPr>
          <p:cNvPr id="5" name="Picture 4"/>
          <p:cNvPicPr>
            <a:picLocks noChangeAspect="1"/>
          </p:cNvPicPr>
          <p:nvPr/>
        </p:nvPicPr>
        <p:blipFill>
          <a:blip r:embed="rId3"/>
          <a:stretch>
            <a:fillRect/>
          </a:stretch>
        </p:blipFill>
        <p:spPr>
          <a:xfrm>
            <a:off x="598034" y="2682005"/>
            <a:ext cx="4796926" cy="2887438"/>
          </a:xfrm>
          <a:prstGeom prst="rect">
            <a:avLst/>
          </a:prstGeom>
        </p:spPr>
      </p:pic>
      <p:sp>
        <p:nvSpPr>
          <p:cNvPr id="18" name="TextBox 17"/>
          <p:cNvSpPr txBox="1"/>
          <p:nvPr/>
        </p:nvSpPr>
        <p:spPr>
          <a:xfrm>
            <a:off x="2757489" y="5581422"/>
            <a:ext cx="478016" cy="253916"/>
          </a:xfrm>
          <a:prstGeom prst="rect">
            <a:avLst/>
          </a:prstGeom>
          <a:noFill/>
        </p:spPr>
        <p:txBody>
          <a:bodyPr wrap="square" rtlCol="0">
            <a:spAutoFit/>
          </a:bodyPr>
          <a:lstStyle/>
          <a:p>
            <a:r>
              <a:rPr lang="en-US" sz="1050" b="1" dirty="0" smtClean="0"/>
              <a:t>Date</a:t>
            </a:r>
            <a:endParaRPr lang="en-US" sz="1050" b="1" dirty="0"/>
          </a:p>
        </p:txBody>
      </p:sp>
      <p:sp>
        <p:nvSpPr>
          <p:cNvPr id="19" name="TextBox 18"/>
          <p:cNvSpPr txBox="1"/>
          <p:nvPr/>
        </p:nvSpPr>
        <p:spPr>
          <a:xfrm>
            <a:off x="267494" y="3871808"/>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
        <p:nvSpPr>
          <p:cNvPr id="7" name="TextBox 6"/>
          <p:cNvSpPr txBox="1"/>
          <p:nvPr/>
        </p:nvSpPr>
        <p:spPr>
          <a:xfrm>
            <a:off x="5282654" y="3785006"/>
            <a:ext cx="497252" cy="261610"/>
          </a:xfrm>
          <a:prstGeom prst="rect">
            <a:avLst/>
          </a:prstGeom>
          <a:noFill/>
        </p:spPr>
        <p:txBody>
          <a:bodyPr wrap="none" rtlCol="0">
            <a:spAutoFit/>
          </a:bodyPr>
          <a:lstStyle/>
          <a:p>
            <a:r>
              <a:rPr lang="en-US" sz="1050" dirty="0" smtClean="0"/>
              <a:t>ML 1</a:t>
            </a:r>
            <a:endParaRPr lang="en-US" sz="1050" dirty="0"/>
          </a:p>
        </p:txBody>
      </p:sp>
      <p:sp>
        <p:nvSpPr>
          <p:cNvPr id="21" name="TextBox 20"/>
          <p:cNvSpPr txBox="1"/>
          <p:nvPr/>
        </p:nvSpPr>
        <p:spPr>
          <a:xfrm>
            <a:off x="5282654" y="3925787"/>
            <a:ext cx="497252" cy="261610"/>
          </a:xfrm>
          <a:prstGeom prst="rect">
            <a:avLst/>
          </a:prstGeom>
          <a:noFill/>
        </p:spPr>
        <p:txBody>
          <a:bodyPr wrap="none" rtlCol="0">
            <a:spAutoFit/>
          </a:bodyPr>
          <a:lstStyle/>
          <a:p>
            <a:r>
              <a:rPr lang="en-US" sz="1050" dirty="0" smtClean="0"/>
              <a:t>ML 2</a:t>
            </a:r>
            <a:endParaRPr lang="en-US" sz="1050" dirty="0"/>
          </a:p>
        </p:txBody>
      </p:sp>
      <p:sp>
        <p:nvSpPr>
          <p:cNvPr id="22" name="TextBox 21"/>
          <p:cNvSpPr txBox="1"/>
          <p:nvPr/>
        </p:nvSpPr>
        <p:spPr>
          <a:xfrm>
            <a:off x="5282654" y="4084284"/>
            <a:ext cx="497252" cy="261610"/>
          </a:xfrm>
          <a:prstGeom prst="rect">
            <a:avLst/>
          </a:prstGeom>
          <a:noFill/>
        </p:spPr>
        <p:txBody>
          <a:bodyPr wrap="none" rtlCol="0">
            <a:spAutoFit/>
          </a:bodyPr>
          <a:lstStyle/>
          <a:p>
            <a:r>
              <a:rPr lang="en-US" sz="1050" dirty="0" smtClean="0"/>
              <a:t>ML 3</a:t>
            </a:r>
            <a:endParaRPr lang="en-US" sz="1050" dirty="0"/>
          </a:p>
        </p:txBody>
      </p:sp>
      <p:sp>
        <p:nvSpPr>
          <p:cNvPr id="24" name="TextBox 23"/>
          <p:cNvSpPr txBox="1"/>
          <p:nvPr/>
        </p:nvSpPr>
        <p:spPr>
          <a:xfrm>
            <a:off x="5282654" y="4242780"/>
            <a:ext cx="497252" cy="261610"/>
          </a:xfrm>
          <a:prstGeom prst="rect">
            <a:avLst/>
          </a:prstGeom>
          <a:noFill/>
        </p:spPr>
        <p:txBody>
          <a:bodyPr wrap="none" rtlCol="0">
            <a:spAutoFit/>
          </a:bodyPr>
          <a:lstStyle/>
          <a:p>
            <a:r>
              <a:rPr lang="en-US" sz="1050" dirty="0" smtClean="0"/>
              <a:t>ML 4</a:t>
            </a:r>
            <a:endParaRPr lang="en-US" sz="1050" dirty="0"/>
          </a:p>
        </p:txBody>
      </p:sp>
      <p:sp>
        <p:nvSpPr>
          <p:cNvPr id="28" name="TextBox 27"/>
          <p:cNvSpPr txBox="1"/>
          <p:nvPr/>
        </p:nvSpPr>
        <p:spPr>
          <a:xfrm>
            <a:off x="598034" y="2488862"/>
            <a:ext cx="994183" cy="253916"/>
          </a:xfrm>
          <a:prstGeom prst="rect">
            <a:avLst/>
          </a:prstGeom>
          <a:noFill/>
        </p:spPr>
        <p:txBody>
          <a:bodyPr wrap="none" rtlCol="0">
            <a:spAutoFit/>
          </a:bodyPr>
          <a:lstStyle/>
          <a:p>
            <a:r>
              <a:rPr lang="en-US" sz="1050" dirty="0" smtClean="0"/>
              <a:t>NEON-CPER</a:t>
            </a:r>
            <a:endParaRPr lang="en-US" sz="1050" dirty="0"/>
          </a:p>
        </p:txBody>
      </p:sp>
      <p:pic>
        <p:nvPicPr>
          <p:cNvPr id="8" name="Picture 7"/>
          <p:cNvPicPr>
            <a:picLocks noChangeAspect="1"/>
          </p:cNvPicPr>
          <p:nvPr/>
        </p:nvPicPr>
        <p:blipFill>
          <a:blip r:embed="rId4"/>
          <a:stretch>
            <a:fillRect/>
          </a:stretch>
        </p:blipFill>
        <p:spPr>
          <a:xfrm>
            <a:off x="5779907" y="2139112"/>
            <a:ext cx="3110054" cy="3563494"/>
          </a:xfrm>
          <a:prstGeom prst="rect">
            <a:avLst/>
          </a:prstGeom>
        </p:spPr>
      </p:pic>
    </p:spTree>
    <p:extLst>
      <p:ext uri="{BB962C8B-B14F-4D97-AF65-F5344CB8AC3E}">
        <p14:creationId xmlns:p14="http://schemas.microsoft.com/office/powerpoint/2010/main" val="220068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95889" y="1247358"/>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6" name="Straight Arrow Connector 45"/>
          <p:cNvCxnSpPr/>
          <p:nvPr/>
        </p:nvCxnSpPr>
        <p:spPr>
          <a:xfrm flipH="1">
            <a:off x="666307" y="1184931"/>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74149" y="1196518"/>
            <a:ext cx="7088" cy="3310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254859" y="3618766"/>
            <a:ext cx="3226378" cy="2160010"/>
          </a:xfrm>
          <a:prstGeom prst="rect">
            <a:avLst/>
          </a:prstGeom>
        </p:spPr>
      </p:pic>
      <p:sp>
        <p:nvSpPr>
          <p:cNvPr id="9" name="TextBox 8"/>
          <p:cNvSpPr txBox="1"/>
          <p:nvPr/>
        </p:nvSpPr>
        <p:spPr>
          <a:xfrm rot="16200000">
            <a:off x="4708716" y="4467750"/>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449359" y="5731146"/>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619847" y="3618766"/>
            <a:ext cx="3419503" cy="2186602"/>
          </a:xfrm>
          <a:prstGeom prst="rect">
            <a:avLst/>
          </a:prstGeom>
        </p:spPr>
      </p:pic>
      <p:sp>
        <p:nvSpPr>
          <p:cNvPr id="28" name="TextBox 27"/>
          <p:cNvSpPr txBox="1"/>
          <p:nvPr/>
        </p:nvSpPr>
        <p:spPr>
          <a:xfrm>
            <a:off x="1832506" y="5752857"/>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941586" y="4370408"/>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941586" y="4638937"/>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371335" y="4471596"/>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291012" cy="984885"/>
          </a:xfrm>
          <a:prstGeom prst="rect">
            <a:avLst/>
          </a:prstGeom>
        </p:spPr>
        <p:txBody>
          <a:bodyPr wrap="square">
            <a:spAutoFit/>
          </a:bodyPr>
          <a:lstStyle/>
          <a:p>
            <a:r>
              <a:rPr lang="en-US" sz="2000" dirty="0" smtClean="0"/>
              <a:t>I need </a:t>
            </a:r>
            <a:r>
              <a:rPr lang="en-US" sz="2000" u="sng" dirty="0" smtClean="0"/>
              <a:t> </a:t>
            </a:r>
            <a:r>
              <a:rPr lang="en-US" sz="2000" i="1" u="sng" dirty="0" smtClean="0"/>
              <a:t>[environmental phenomena] </a:t>
            </a:r>
            <a:r>
              <a:rPr lang="en-US" sz="2000" i="1" dirty="0" smtClean="0"/>
              <a:t> </a:t>
            </a:r>
            <a:r>
              <a:rPr lang="en-US" sz="2000" dirty="0" smtClean="0"/>
              <a:t>data </a:t>
            </a:r>
            <a:r>
              <a:rPr lang="en-US" sz="2000" dirty="0" smtClean="0"/>
              <a:t>for </a:t>
            </a:r>
            <a:r>
              <a:rPr lang="en-US" sz="2000" i="1" u="sng" dirty="0" smtClean="0"/>
              <a:t>[spatial region of </a:t>
            </a:r>
            <a:r>
              <a:rPr lang="en-US" sz="2000" i="1" u="sng" dirty="0" smtClean="0"/>
              <a:t>interest]</a:t>
            </a:r>
            <a:r>
              <a:rPr lang="en-US" sz="2000" dirty="0"/>
              <a:t> </a:t>
            </a:r>
            <a:r>
              <a:rPr lang="en-US" sz="2000" dirty="0" smtClean="0"/>
              <a:t>f</a:t>
            </a:r>
            <a:r>
              <a:rPr lang="en-US" sz="2000" dirty="0" smtClean="0"/>
              <a:t>rom </a:t>
            </a:r>
            <a:r>
              <a:rPr lang="en-US" sz="2000" i="1" u="sng" dirty="0" smtClean="0"/>
              <a:t>[start </a:t>
            </a:r>
            <a:r>
              <a:rPr lang="en-US" sz="2000" i="1" u="sng" dirty="0" smtClean="0"/>
              <a:t>date] </a:t>
            </a:r>
            <a:r>
              <a:rPr lang="en-US" sz="2000" dirty="0" smtClean="0"/>
              <a:t>to </a:t>
            </a:r>
            <a:r>
              <a:rPr lang="en-US" sz="2000" i="1" u="sng" dirty="0" smtClean="0"/>
              <a:t>[end date]</a:t>
            </a:r>
            <a:r>
              <a:rPr lang="en-US" sz="2000"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585323"/>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Absolute </a:t>
            </a:r>
            <a:r>
              <a:rPr lang="en-US"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endParaRPr lang="en-US" dirty="0" smtClean="0">
              <a:solidFill>
                <a:srgbClr val="000000"/>
              </a:solidFill>
              <a:latin typeface="Calibri" panose="020F0502020204030204" pitchFamily="34" charset="0"/>
            </a:endParaRPr>
          </a:p>
        </p:txBody>
      </p:sp>
      <p:sp>
        <p:nvSpPr>
          <p:cNvPr id="3" name="Rectangle 2"/>
          <p:cNvSpPr/>
          <p:nvPr/>
        </p:nvSpPr>
        <p:spPr>
          <a:xfrm>
            <a:off x="4803180" y="3199178"/>
            <a:ext cx="4181467" cy="2031325"/>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Variables 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Sensor </a:t>
            </a:r>
            <a:r>
              <a:rPr lang="en-US" dirty="0">
                <a:solidFill>
                  <a:srgbClr val="000000"/>
                </a:solidFill>
                <a:latin typeface="Calibri" panose="020F0502020204030204" pitchFamily="34" charset="0"/>
              </a:rPr>
              <a:t>information (type of equipment used, e.g. tipping bucket, SRG, </a:t>
            </a:r>
            <a:r>
              <a:rPr lang="en-US" dirty="0" smtClean="0">
                <a:solidFill>
                  <a:srgbClr val="000000"/>
                </a:solidFill>
                <a:latin typeface="Calibri" panose="020F0502020204030204" pitchFamily="34" charset="0"/>
              </a:rPr>
              <a:t>etc.)</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43470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8"/>
            <a:ext cx="4333867" cy="2091327"/>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a:xfrm>
            <a:off x="295940" y="1010447"/>
            <a:ext cx="8291012" cy="984885"/>
          </a:xfrm>
          <a:prstGeom prst="rect">
            <a:avLst/>
          </a:prstGeom>
        </p:spPr>
        <p:txBody>
          <a:bodyPr wrap="square">
            <a:spAutoFit/>
          </a:bodyPr>
          <a:lstStyle/>
          <a:p>
            <a:r>
              <a:rPr lang="en-US" sz="2000" dirty="0" smtClean="0"/>
              <a:t>I need </a:t>
            </a:r>
            <a:r>
              <a:rPr lang="en-US" sz="2000" u="sng" dirty="0" smtClean="0"/>
              <a:t> </a:t>
            </a:r>
            <a:r>
              <a:rPr lang="en-US" sz="2000" i="1" u="sng" dirty="0" smtClean="0"/>
              <a:t>[environmental phenomena] </a:t>
            </a:r>
            <a:r>
              <a:rPr lang="en-US" sz="2000" i="1" dirty="0" smtClean="0"/>
              <a:t> </a:t>
            </a:r>
            <a:r>
              <a:rPr lang="en-US" sz="2000" dirty="0" smtClean="0"/>
              <a:t>data </a:t>
            </a:r>
            <a:r>
              <a:rPr lang="en-US" sz="2000" dirty="0" smtClean="0"/>
              <a:t>for </a:t>
            </a:r>
            <a:r>
              <a:rPr lang="en-US" sz="2000" i="1" u="sng" dirty="0" smtClean="0"/>
              <a:t>[spatial region of </a:t>
            </a:r>
            <a:r>
              <a:rPr lang="en-US" sz="2000" i="1" u="sng" dirty="0" smtClean="0"/>
              <a:t>interest]</a:t>
            </a:r>
            <a:r>
              <a:rPr lang="en-US" sz="2000" dirty="0"/>
              <a:t> </a:t>
            </a:r>
            <a:r>
              <a:rPr lang="en-US" sz="2000" dirty="0" smtClean="0"/>
              <a:t>f</a:t>
            </a:r>
            <a:r>
              <a:rPr lang="en-US" sz="2000" dirty="0" smtClean="0"/>
              <a:t>rom </a:t>
            </a:r>
            <a:r>
              <a:rPr lang="en-US" sz="2000" i="1" u="sng" dirty="0" smtClean="0"/>
              <a:t>[start </a:t>
            </a:r>
            <a:r>
              <a:rPr lang="en-US" sz="2000" i="1" u="sng" dirty="0" smtClean="0"/>
              <a:t>date] </a:t>
            </a:r>
            <a:r>
              <a:rPr lang="en-US" sz="2000" dirty="0" smtClean="0"/>
              <a:t>to </a:t>
            </a:r>
            <a:r>
              <a:rPr lang="en-US" sz="2000" i="1" u="sng" dirty="0" smtClean="0"/>
              <a:t>[end date]</a:t>
            </a:r>
            <a:r>
              <a:rPr lang="en-US" sz="2000"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28977" y="1979526"/>
            <a:ext cx="6917660" cy="3942049"/>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3" name="Rectangle 2"/>
          <p:cNvSpPr/>
          <p:nvPr/>
        </p:nvSpPr>
        <p:spPr>
          <a:xfrm>
            <a:off x="188686" y="747078"/>
            <a:ext cx="8955314" cy="5632311"/>
          </a:xfrm>
          <a:prstGeom prst="rect">
            <a:avLst/>
          </a:prstGeom>
        </p:spPr>
        <p:txBody>
          <a:bodyPr wrap="square">
            <a:spAutoFit/>
          </a:bodyPr>
          <a:lstStyle/>
          <a:p>
            <a:r>
              <a:rPr lang="en-US" b="1" dirty="0" smtClean="0"/>
              <a:t>What is it?</a:t>
            </a:r>
          </a:p>
          <a:p>
            <a:pPr marL="285750" indent="-285750">
              <a:buFont typeface="Arial" panose="020B0604020202020204" pitchFamily="34" charset="0"/>
              <a:buChar char="•"/>
            </a:pPr>
            <a:r>
              <a:rPr lang="en-US" dirty="0" smtClean="0"/>
              <a:t>A tool (database + </a:t>
            </a:r>
            <a:r>
              <a:rPr lang="en-US" dirty="0"/>
              <a:t>R </a:t>
            </a:r>
            <a:r>
              <a:rPr lang="en-US" dirty="0" smtClean="0"/>
              <a:t>package) for </a:t>
            </a:r>
            <a:r>
              <a:rPr lang="en-US" dirty="0"/>
              <a:t>locating, mapping, and gathering environmental 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endParaRPr lang="en-US" dirty="0" smtClean="0"/>
          </a:p>
          <a:p>
            <a:endParaRPr lang="en-US" dirty="0"/>
          </a:p>
        </p:txBody>
      </p:sp>
      <p:sp>
        <p:nvSpPr>
          <p:cNvPr id="2" name="TextBox 1"/>
          <p:cNvSpPr txBox="1"/>
          <p:nvPr/>
        </p:nvSpPr>
        <p:spPr>
          <a:xfrm>
            <a:off x="188686" y="4105693"/>
            <a:ext cx="1731554" cy="1323439"/>
          </a:xfrm>
          <a:prstGeom prst="rect">
            <a:avLst/>
          </a:prstGeom>
          <a:solidFill>
            <a:schemeClr val="accent1">
              <a:lumMod val="20000"/>
              <a:lumOff val="80000"/>
            </a:schemeClr>
          </a:solidFill>
        </p:spPr>
        <p:txBody>
          <a:bodyPr wrap="square" rtlCol="0">
            <a:spAutoFit/>
          </a:bodyPr>
          <a:lstStyle/>
          <a:p>
            <a:r>
              <a:rPr lang="en-US" sz="1600" dirty="0" smtClean="0"/>
              <a:t>Plot of Lat. / </a:t>
            </a:r>
            <a:r>
              <a:rPr lang="en-US" sz="1600" dirty="0" err="1" smtClean="0"/>
              <a:t>lon</a:t>
            </a:r>
            <a:r>
              <a:rPr lang="en-US" sz="1600" dirty="0" smtClean="0"/>
              <a:t>. coordinates of every station in </a:t>
            </a:r>
            <a:r>
              <a:rPr lang="en-US" sz="1600" dirty="0" err="1" smtClean="0"/>
              <a:t>metScanR’s</a:t>
            </a:r>
            <a:r>
              <a:rPr lang="en-US" sz="1600" dirty="0" smtClean="0"/>
              <a:t> database</a:t>
            </a:r>
            <a:endParaRPr lang="en-US" sz="1600" dirty="0"/>
          </a:p>
        </p:txBody>
      </p:sp>
      <p:sp>
        <p:nvSpPr>
          <p:cNvPr id="4" name="Right Arrow 3"/>
          <p:cNvSpPr/>
          <p:nvPr/>
        </p:nvSpPr>
        <p:spPr bwMode="auto">
          <a:xfrm rot="19686517">
            <a:off x="1742127" y="4742579"/>
            <a:ext cx="548439" cy="377626"/>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a:t>
            </a:r>
            <a:endParaRPr lang="en-US" sz="3600" i="1" dirty="0"/>
          </a:p>
        </p:txBody>
      </p:sp>
      <p:sp>
        <p:nvSpPr>
          <p:cNvPr id="10" name="Rectangle 9"/>
          <p:cNvSpPr/>
          <p:nvPr/>
        </p:nvSpPr>
        <p:spPr>
          <a:xfrm>
            <a:off x="5040496" y="703802"/>
            <a:ext cx="2407384" cy="923330"/>
          </a:xfrm>
          <a:prstGeom prst="rect">
            <a:avLst/>
          </a:prstGeom>
        </p:spPr>
        <p:txBody>
          <a:bodyPr wrap="square">
            <a:spAutoFit/>
          </a:bodyPr>
          <a:lstStyle/>
          <a:p>
            <a:r>
              <a:rPr lang="en-US" u="sng" dirty="0" smtClean="0"/>
              <a:t>Current input sources</a:t>
            </a:r>
            <a:endParaRPr lang="en-US" u="sng" dirty="0" smtClean="0"/>
          </a:p>
          <a:p>
            <a:pPr lvl="1"/>
            <a:endParaRPr lang="en-US" dirty="0" smtClean="0"/>
          </a:p>
          <a:p>
            <a:pPr marL="285750" indent="-285750">
              <a:buFont typeface="Arial" panose="020B0604020202020204" pitchFamily="34" charset="0"/>
              <a:buChar char="•"/>
            </a:pPr>
            <a:endParaRPr lang="en-US" dirty="0" smtClean="0"/>
          </a:p>
        </p:txBody>
      </p:sp>
      <p:sp>
        <p:nvSpPr>
          <p:cNvPr id="24" name="Rectangle 23"/>
          <p:cNvSpPr/>
          <p:nvPr/>
        </p:nvSpPr>
        <p:spPr>
          <a:xfrm>
            <a:off x="201452" y="3412498"/>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073109" y="1206332"/>
            <a:ext cx="5070891" cy="2190464"/>
          </a:xfrm>
          <a:prstGeom prst="rect">
            <a:avLst/>
          </a:prstGeom>
        </p:spPr>
      </p:pic>
      <p:pic>
        <p:nvPicPr>
          <p:cNvPr id="41" name="Picture 40"/>
          <p:cNvPicPr>
            <a:picLocks noChangeAspect="1"/>
          </p:cNvPicPr>
          <p:nvPr/>
        </p:nvPicPr>
        <p:blipFill>
          <a:blip r:embed="rId4"/>
          <a:stretch>
            <a:fillRect/>
          </a:stretch>
        </p:blipFill>
        <p:spPr>
          <a:xfrm>
            <a:off x="1251405" y="1541343"/>
            <a:ext cx="1178785" cy="1180280"/>
          </a:xfrm>
          <a:prstGeom prst="rect">
            <a:avLst/>
          </a:prstGeom>
        </p:spPr>
      </p:pic>
      <p:pic>
        <p:nvPicPr>
          <p:cNvPr id="39" name="Picture 38"/>
          <p:cNvPicPr>
            <a:picLocks noChangeAspect="1"/>
          </p:cNvPicPr>
          <p:nvPr/>
        </p:nvPicPr>
        <p:blipFill>
          <a:blip r:embed="rId5"/>
          <a:stretch>
            <a:fillRect/>
          </a:stretch>
        </p:blipFill>
        <p:spPr>
          <a:xfrm>
            <a:off x="791584" y="3959773"/>
            <a:ext cx="3579066" cy="1699260"/>
          </a:xfrm>
          <a:prstGeom prst="rect">
            <a:avLst/>
          </a:prstGeom>
        </p:spPr>
      </p:pic>
      <p:pic>
        <p:nvPicPr>
          <p:cNvPr id="6151" name="Picture 7"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623" y="2765640"/>
            <a:ext cx="2469896" cy="3168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a:stretch>
            <a:fillRect/>
          </a:stretch>
        </p:blipFill>
        <p:spPr>
          <a:xfrm>
            <a:off x="555122" y="879197"/>
            <a:ext cx="648293" cy="648293"/>
          </a:xfrm>
          <a:prstGeom prst="rect">
            <a:avLst/>
          </a:prstGeom>
        </p:spPr>
      </p:pic>
      <p:sp>
        <p:nvSpPr>
          <p:cNvPr id="2" name="Rectangle 1"/>
          <p:cNvSpPr/>
          <p:nvPr/>
        </p:nvSpPr>
        <p:spPr>
          <a:xfrm>
            <a:off x="685282" y="3508209"/>
            <a:ext cx="3031664" cy="369332"/>
          </a:xfrm>
          <a:prstGeom prst="rect">
            <a:avLst/>
          </a:prstGeom>
        </p:spPr>
        <p:txBody>
          <a:bodyPr wrap="none">
            <a:spAutoFit/>
          </a:bodyPr>
          <a:lstStyle/>
          <a:p>
            <a:r>
              <a:rPr lang="en-US" u="sng" dirty="0" smtClean="0"/>
              <a:t>…To be added in the future </a:t>
            </a:r>
            <a:endParaRPr lang="en-US" u="sng" dirty="0"/>
          </a:p>
        </p:txBody>
      </p:sp>
      <p:sp>
        <p:nvSpPr>
          <p:cNvPr id="14" name="Rectangle 13"/>
          <p:cNvSpPr/>
          <p:nvPr/>
        </p:nvSpPr>
        <p:spPr>
          <a:xfrm>
            <a:off x="1139079" y="1075650"/>
            <a:ext cx="1836567" cy="1015663"/>
          </a:xfrm>
          <a:prstGeom prst="rect">
            <a:avLst/>
          </a:prstGeom>
        </p:spPr>
        <p:txBody>
          <a:bodyPr wrap="square">
            <a:spAutoFit/>
          </a:bodyPr>
          <a:lstStyle/>
          <a:p>
            <a:r>
              <a:rPr lang="en-US" sz="2400" u="sng" dirty="0" smtClean="0"/>
              <a:t>Inspired by</a:t>
            </a:r>
            <a:endParaRPr lang="en-US" sz="2400" u="sng" dirty="0" smtClean="0"/>
          </a:p>
          <a:p>
            <a:pPr lvl="1"/>
            <a:endParaRPr lang="en-US" dirty="0" smtClean="0"/>
          </a:p>
          <a:p>
            <a:pPr marL="285750" indent="-285750">
              <a:buFont typeface="Arial" panose="020B0604020202020204" pitchFamily="34" charset="0"/>
              <a:buChar char="•"/>
            </a:pPr>
            <a:endParaRPr lang="en-US" dirty="0" smtClean="0"/>
          </a:p>
        </p:txBody>
      </p:sp>
      <p:pic>
        <p:nvPicPr>
          <p:cNvPr id="40" name="Picture 39"/>
          <p:cNvPicPr>
            <a:picLocks noChangeAspect="1"/>
          </p:cNvPicPr>
          <p:nvPr/>
        </p:nvPicPr>
        <p:blipFill>
          <a:blip r:embed="rId8"/>
          <a:stretch>
            <a:fillRect/>
          </a:stretch>
        </p:blipFill>
        <p:spPr>
          <a:xfrm>
            <a:off x="6384310" y="4097248"/>
            <a:ext cx="2127140" cy="1464264"/>
          </a:xfrm>
          <a:prstGeom prst="rect">
            <a:avLst/>
          </a:prstGeom>
        </p:spPr>
      </p:pic>
      <p:sp>
        <p:nvSpPr>
          <p:cNvPr id="38" name="Down Arrow 37"/>
          <p:cNvSpPr/>
          <p:nvPr/>
        </p:nvSpPr>
        <p:spPr bwMode="auto">
          <a:xfrm rot="20498457">
            <a:off x="6762965" y="3339788"/>
            <a:ext cx="342900" cy="103589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Down Arrow 15"/>
          <p:cNvSpPr/>
          <p:nvPr/>
        </p:nvSpPr>
        <p:spPr bwMode="auto">
          <a:xfrm rot="5400000" flipV="1">
            <a:off x="4904160" y="4301573"/>
            <a:ext cx="316035" cy="1015660"/>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7541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pic>
        <p:nvPicPr>
          <p:cNvPr id="17" name="Picture 16"/>
          <p:cNvPicPr>
            <a:picLocks noChangeAspect="1"/>
          </p:cNvPicPr>
          <p:nvPr/>
        </p:nvPicPr>
        <p:blipFill>
          <a:blip r:embed="rId3"/>
          <a:stretch>
            <a:fillRect/>
          </a:stretch>
        </p:blipFill>
        <p:spPr>
          <a:xfrm>
            <a:off x="215563" y="747078"/>
            <a:ext cx="5512463" cy="5155175"/>
          </a:xfrm>
          <a:prstGeom prst="rect">
            <a:avLst/>
          </a:prstGeom>
        </p:spPr>
      </p:pic>
      <p:sp>
        <p:nvSpPr>
          <p:cNvPr id="24" name="Rectangle 23"/>
          <p:cNvSpPr/>
          <p:nvPr/>
        </p:nvSpPr>
        <p:spPr>
          <a:xfrm>
            <a:off x="3068063" y="1779150"/>
            <a:ext cx="4410339"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4"/>
          <a:stretch>
            <a:fillRect/>
          </a:stretch>
        </p:blipFill>
        <p:spPr>
          <a:xfrm>
            <a:off x="3000430" y="1107770"/>
            <a:ext cx="5098542" cy="3899373"/>
          </a:xfrm>
          <a:prstGeom prst="rect">
            <a:avLst/>
          </a:prstGeom>
          <a:ln>
            <a:noFill/>
          </a:ln>
        </p:spPr>
      </p:pic>
      <p:sp>
        <p:nvSpPr>
          <p:cNvPr id="27" name="TextBox 26"/>
          <p:cNvSpPr txBox="1"/>
          <p:nvPr/>
        </p:nvSpPr>
        <p:spPr>
          <a:xfrm>
            <a:off x="3592365" y="2642225"/>
            <a:ext cx="3361734" cy="1015663"/>
          </a:xfrm>
          <a:prstGeom prst="rect">
            <a:avLst/>
          </a:prstGeom>
          <a:noFill/>
        </p:spPr>
        <p:txBody>
          <a:bodyPr wrap="square" rtlCol="0">
            <a:spAutoFit/>
          </a:bodyPr>
          <a:lstStyle/>
          <a:p>
            <a:r>
              <a:rPr lang="en-US" sz="1400" b="1" dirty="0" smtClean="0"/>
              <a:t>Oldest record</a:t>
            </a:r>
          </a:p>
          <a:p>
            <a:r>
              <a:rPr lang="en-US" sz="1400" i="1" dirty="0" smtClean="0"/>
              <a:t>Downtown Charleston</a:t>
            </a:r>
          </a:p>
          <a:p>
            <a:r>
              <a:rPr lang="en-US" sz="1400" dirty="0" smtClean="0"/>
              <a:t>Charleston, SC </a:t>
            </a:r>
            <a:endParaRPr lang="en-US" sz="1400" dirty="0"/>
          </a:p>
          <a:p>
            <a:r>
              <a:rPr lang="en-US" dirty="0" smtClean="0"/>
              <a:t>1738!</a:t>
            </a:r>
            <a:endParaRPr lang="en-US" dirty="0"/>
          </a:p>
        </p:txBody>
      </p:sp>
      <p:sp>
        <p:nvSpPr>
          <p:cNvPr id="30" name="TextBox 29"/>
          <p:cNvSpPr txBox="1"/>
          <p:nvPr/>
        </p:nvSpPr>
        <p:spPr>
          <a:xfrm>
            <a:off x="3592365" y="1875648"/>
            <a:ext cx="2155938" cy="523220"/>
          </a:xfrm>
          <a:prstGeom prst="rect">
            <a:avLst/>
          </a:prstGeom>
          <a:noFill/>
        </p:spPr>
        <p:txBody>
          <a:bodyPr wrap="square" rtlCol="0">
            <a:spAutoFit/>
          </a:bodyPr>
          <a:lstStyle/>
          <a:p>
            <a:r>
              <a:rPr lang="en-US" sz="1400" dirty="0" smtClean="0">
                <a:solidFill>
                  <a:srgbClr val="00B050"/>
                </a:solidFill>
              </a:rPr>
              <a:t>~31,000</a:t>
            </a:r>
          </a:p>
          <a:p>
            <a:r>
              <a:rPr lang="en-US" sz="1400" dirty="0" smtClean="0"/>
              <a:t>~</a:t>
            </a:r>
            <a:r>
              <a:rPr lang="en-US" sz="1400" dirty="0" smtClean="0">
                <a:solidFill>
                  <a:srgbClr val="FF0000"/>
                </a:solidFill>
              </a:rPr>
              <a:t>76,000</a:t>
            </a:r>
            <a:r>
              <a:rPr lang="en-US" sz="1400" dirty="0" smtClean="0"/>
              <a:t> </a:t>
            </a:r>
          </a:p>
        </p:txBody>
      </p:sp>
      <p:cxnSp>
        <p:nvCxnSpPr>
          <p:cNvPr id="31" name="Straight Arrow Connector 30"/>
          <p:cNvCxnSpPr/>
          <p:nvPr/>
        </p:nvCxnSpPr>
        <p:spPr>
          <a:xfrm flipH="1">
            <a:off x="3847758" y="3647062"/>
            <a:ext cx="4315" cy="77089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159111" y="2324330"/>
            <a:ext cx="1545351" cy="923330"/>
          </a:xfrm>
          <a:prstGeom prst="rect">
            <a:avLst/>
          </a:prstGeom>
        </p:spPr>
        <p:txBody>
          <a:bodyPr wrap="square">
            <a:spAutoFit/>
          </a:bodyPr>
          <a:lstStyle/>
          <a:p>
            <a:r>
              <a:rPr lang="en-US" dirty="0"/>
              <a:t>219 </a:t>
            </a:r>
            <a:r>
              <a:rPr lang="en-US" dirty="0" smtClean="0"/>
              <a:t>countries /</a:t>
            </a:r>
            <a:r>
              <a:rPr lang="en-US" dirty="0"/>
              <a:t>territories</a:t>
            </a:r>
          </a:p>
        </p:txBody>
      </p:sp>
    </p:spTree>
    <p:extLst>
      <p:ext uri="{BB962C8B-B14F-4D97-AF65-F5344CB8AC3E}">
        <p14:creationId xmlns:p14="http://schemas.microsoft.com/office/powerpoint/2010/main" val="3232080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customXml/itemProps2.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3.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1530</TotalTime>
  <Words>1140</Words>
  <Application>Microsoft Office PowerPoint</Application>
  <PresentationFormat>On-screen Show (4:3)</PresentationFormat>
  <Paragraphs>290</Paragraphs>
  <Slides>22</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153</cp:revision>
  <dcterms:created xsi:type="dcterms:W3CDTF">2018-01-02T16:23:22Z</dcterms:created>
  <dcterms:modified xsi:type="dcterms:W3CDTF">2018-01-06T00:20:05Z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